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6858000" cy="9144000"/>
  <p:embeddedFontLst>
    <p:embeddedFont>
      <p:font typeface="Canva Sans" panose="020B0604020202020204" charset="0"/>
      <p:regular r:id="rId24"/>
    </p:embeddedFont>
    <p:embeddedFont>
      <p:font typeface="Canva Sans Bold" panose="020B0604020202020204" charset="0"/>
      <p:regular r:id="rId25"/>
    </p:embeddedFont>
    <p:embeddedFont>
      <p:font typeface="Cardo Bold" panose="020B0604020202020204" charset="-79"/>
      <p:regular r:id="rId26"/>
    </p:embeddedFont>
    <p:embeddedFont>
      <p:font typeface="Gotham" panose="020B0604020202020204" charset="0"/>
      <p:regular r:id="rId27"/>
    </p:embeddedFont>
    <p:embeddedFont>
      <p:font typeface="Gotham Bold" panose="020B0604020202020204" charset="0"/>
      <p:regular r:id="rId28"/>
    </p:embeddedFont>
    <p:embeddedFont>
      <p:font typeface="Open Sauce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F141FB-5022-51A9-20E5-2D7B921E8518}" v="5" dt="2025-11-30T22:37:34.021"/>
    <p1510:client id="{72D6769C-357F-BC69-DBD1-78525E4FD0D4}" v="2" dt="2025-12-02T17:37:22.7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svg>
</file>

<file path=ppt/media/image11.jpeg>
</file>

<file path=ppt/media/image12.jpe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20.png"/><Relationship Id="rId4" Type="http://schemas.openxmlformats.org/officeDocument/2006/relationships/oleObject" Target="../embeddings/oleObject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935444" y="2813718"/>
            <a:ext cx="8911179" cy="5751761"/>
          </a:xfrm>
          <a:custGeom>
            <a:avLst/>
            <a:gdLst/>
            <a:ahLst/>
            <a:cxnLst/>
            <a:rect l="l" t="t" r="r" b="b"/>
            <a:pathLst>
              <a:path w="8911179" h="5751761">
                <a:moveTo>
                  <a:pt x="0" y="0"/>
                </a:moveTo>
                <a:lnTo>
                  <a:pt x="8911179" y="0"/>
                </a:lnTo>
                <a:lnTo>
                  <a:pt x="8911179" y="5751762"/>
                </a:lnTo>
                <a:lnTo>
                  <a:pt x="0" y="57517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48181" y="964705"/>
            <a:ext cx="8211861" cy="2933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799"/>
              </a:lnSpc>
            </a:pPr>
            <a:r>
              <a:rPr lang="en-US" sz="6499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EMPATHY AND EMOTION ANALYSIS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906453"/>
            <a:ext cx="9923502" cy="2435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282"/>
              </a:lnSpc>
            </a:pPr>
            <a:endParaRPr/>
          </a:p>
          <a:p>
            <a:pPr marL="506225" lvl="1" indent="-253112" algn="just">
              <a:lnSpc>
                <a:spcPts val="3282"/>
              </a:lnSpc>
              <a:buFont typeface="Arial"/>
              <a:buChar char="•"/>
            </a:pPr>
            <a:r>
              <a:rPr lang="en-US" sz="2344" b="1">
                <a:solidFill>
                  <a:srgbClr val="31593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HIT-SCIR at WASSA 2023: Empathy and Emotion Analysis</a:t>
            </a:r>
          </a:p>
          <a:p>
            <a:pPr marL="506225" lvl="1" indent="-253112" algn="just">
              <a:lnSpc>
                <a:spcPts val="3282"/>
              </a:lnSpc>
              <a:buFont typeface="Arial"/>
              <a:buChar char="•"/>
            </a:pPr>
            <a:r>
              <a:rPr lang="en-US" sz="2344" b="1">
                <a:solidFill>
                  <a:srgbClr val="31593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Authors: Xin Lu, Zhuojun Li, Yanpeng Tong, Yanyan Zhao, Bing Qin</a:t>
            </a:r>
          </a:p>
          <a:p>
            <a:pPr marL="506225" lvl="1" indent="-253112" algn="just">
              <a:lnSpc>
                <a:spcPts val="3282"/>
              </a:lnSpc>
              <a:buFont typeface="Arial"/>
              <a:buChar char="•"/>
            </a:pPr>
            <a:r>
              <a:rPr lang="en-US" sz="2344" b="1">
                <a:solidFill>
                  <a:srgbClr val="31593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Affiliation: Research Center for Social Computing &amp; IR, HIT</a:t>
            </a:r>
          </a:p>
          <a:p>
            <a:pPr marL="506225" lvl="1" indent="-253112" algn="just">
              <a:lnSpc>
                <a:spcPts val="3282"/>
              </a:lnSpc>
              <a:buFont typeface="Arial"/>
              <a:buChar char="•"/>
            </a:pPr>
            <a:r>
              <a:rPr lang="en-US" sz="2344" b="1">
                <a:solidFill>
                  <a:srgbClr val="31593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Venue: WASSA 2023, July 14, 2023</a:t>
            </a:r>
          </a:p>
          <a:p>
            <a:pPr algn="just">
              <a:lnSpc>
                <a:spcPts val="3282"/>
              </a:lnSpc>
            </a:pPr>
            <a:endParaRPr lang="en-US" sz="2344" b="1">
              <a:solidFill>
                <a:srgbClr val="315938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213313" y="8019125"/>
            <a:ext cx="3623309" cy="1639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4"/>
              </a:lnSpc>
            </a:pPr>
            <a:r>
              <a:rPr lang="en-US" sz="3117" b="1">
                <a:solidFill>
                  <a:srgbClr val="31593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Gautam Siwach</a:t>
            </a:r>
          </a:p>
          <a:p>
            <a:pPr algn="ctr">
              <a:lnSpc>
                <a:spcPts val="4364"/>
              </a:lnSpc>
            </a:pPr>
            <a:r>
              <a:rPr lang="en-US" sz="3117" b="1">
                <a:solidFill>
                  <a:srgbClr val="31593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Jasmin Bargir</a:t>
            </a:r>
          </a:p>
          <a:p>
            <a:pPr algn="ctr">
              <a:lnSpc>
                <a:spcPts val="4364"/>
              </a:lnSpc>
            </a:pPr>
            <a:r>
              <a:rPr lang="en-US" sz="3117" b="1">
                <a:solidFill>
                  <a:srgbClr val="315938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Kiranmayi Modugu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7399684"/>
            <a:ext cx="4064487" cy="6289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169"/>
              </a:lnSpc>
            </a:pPr>
            <a:r>
              <a:rPr lang="en-US" sz="3692" b="1">
                <a:solidFill>
                  <a:srgbClr val="32593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Presented By: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32677" y="0"/>
            <a:ext cx="11055323" cy="10287000"/>
            <a:chOff x="0" y="0"/>
            <a:chExt cx="1474043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9998" r="9998"/>
            <a:stretch>
              <a:fillRect/>
            </a:stretch>
          </p:blipFill>
          <p:spPr>
            <a:xfrm>
              <a:off x="0" y="0"/>
              <a:ext cx="4828810" cy="9059333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14020" r="14020"/>
            <a:stretch>
              <a:fillRect/>
            </a:stretch>
          </p:blipFill>
          <p:spPr>
            <a:xfrm>
              <a:off x="4955810" y="0"/>
              <a:ext cx="9784620" cy="9059333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/>
            <a:srcRect t="9027" b="9027"/>
            <a:stretch>
              <a:fillRect/>
            </a:stretch>
          </p:blipFill>
          <p:spPr>
            <a:xfrm>
              <a:off x="0" y="9186333"/>
              <a:ext cx="7370215" cy="4529667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/>
            <a:srcRect t="3068" b="3068"/>
            <a:stretch>
              <a:fillRect/>
            </a:stretch>
          </p:blipFill>
          <p:spPr>
            <a:xfrm>
              <a:off x="7497215" y="9186333"/>
              <a:ext cx="7243215" cy="4529667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385666" y="235597"/>
            <a:ext cx="6459449" cy="2409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99"/>
              </a:lnSpc>
              <a:spcBef>
                <a:spcPct val="0"/>
              </a:spcBef>
            </a:pPr>
            <a:r>
              <a:rPr lang="en-US" sz="7999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Track 3 Methodology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0" y="3695178"/>
            <a:ext cx="6575093" cy="3985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endParaRPr/>
          </a:p>
          <a:p>
            <a:pPr marL="694043" lvl="1" indent="-347021" algn="l">
              <a:lnSpc>
                <a:spcPts val="4500"/>
              </a:lnSpc>
              <a:buFont typeface="Arial"/>
              <a:buChar char="•"/>
            </a:pPr>
            <a:r>
              <a:rPr lang="en-US" sz="3214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Small, imbalanced dataset</a:t>
            </a:r>
          </a:p>
          <a:p>
            <a:pPr marL="694043" lvl="1" indent="-347021" algn="l">
              <a:lnSpc>
                <a:spcPts val="4500"/>
              </a:lnSpc>
              <a:buFont typeface="Arial"/>
              <a:buChar char="•"/>
            </a:pPr>
            <a:r>
              <a:rPr lang="en-US" sz="3214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ChatGPT-based data augmentation</a:t>
            </a:r>
          </a:p>
          <a:p>
            <a:pPr marL="694043" lvl="1" indent="-347021" algn="l">
              <a:lnSpc>
                <a:spcPts val="4500"/>
              </a:lnSpc>
              <a:buFont typeface="Arial"/>
              <a:buChar char="•"/>
            </a:pPr>
            <a:r>
              <a:rPr lang="en-US" sz="3214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RoBERTa-large + BiLSTM classifier</a:t>
            </a:r>
          </a:p>
          <a:p>
            <a:pPr algn="l">
              <a:lnSpc>
                <a:spcPts val="4500"/>
              </a:lnSpc>
            </a:pPr>
            <a:endParaRPr lang="en-US" sz="3214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239813" y="8863755"/>
            <a:ext cx="5808374" cy="527709"/>
            <a:chOff x="0" y="0"/>
            <a:chExt cx="1964438" cy="1784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64438" cy="178475"/>
            </a:xfrm>
            <a:custGeom>
              <a:avLst/>
              <a:gdLst/>
              <a:ahLst/>
              <a:cxnLst/>
              <a:rect l="l" t="t" r="r" b="b"/>
              <a:pathLst>
                <a:path w="1964438" h="178475">
                  <a:moveTo>
                    <a:pt x="982219" y="0"/>
                  </a:moveTo>
                  <a:cubicBezTo>
                    <a:pt x="439754" y="0"/>
                    <a:pt x="0" y="39953"/>
                    <a:pt x="0" y="89238"/>
                  </a:cubicBezTo>
                  <a:cubicBezTo>
                    <a:pt x="0" y="138522"/>
                    <a:pt x="439754" y="178475"/>
                    <a:pt x="982219" y="178475"/>
                  </a:cubicBezTo>
                  <a:cubicBezTo>
                    <a:pt x="1524683" y="178475"/>
                    <a:pt x="1964438" y="138522"/>
                    <a:pt x="1964438" y="89238"/>
                  </a:cubicBezTo>
                  <a:cubicBezTo>
                    <a:pt x="1964438" y="39953"/>
                    <a:pt x="1524683" y="0"/>
                    <a:pt x="982219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84166" y="-21368"/>
              <a:ext cx="1596106" cy="1831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467338" y="6487629"/>
            <a:ext cx="3353324" cy="2639981"/>
          </a:xfrm>
          <a:custGeom>
            <a:avLst/>
            <a:gdLst/>
            <a:ahLst/>
            <a:cxnLst/>
            <a:rect l="l" t="t" r="r" b="b"/>
            <a:pathLst>
              <a:path w="3353324" h="2639981">
                <a:moveTo>
                  <a:pt x="0" y="0"/>
                </a:moveTo>
                <a:lnTo>
                  <a:pt x="3353324" y="0"/>
                </a:lnTo>
                <a:lnTo>
                  <a:pt x="3353324" y="2639980"/>
                </a:lnTo>
                <a:lnTo>
                  <a:pt x="0" y="26399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14567" y="623355"/>
            <a:ext cx="12001418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Track 3 </a:t>
            </a:r>
          </a:p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Architecture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99097" y="3266440"/>
            <a:ext cx="15211112" cy="3658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315938"/>
                </a:solidFill>
                <a:latin typeface="Canva Sans"/>
                <a:ea typeface="Canva Sans"/>
                <a:cs typeface="Canva Sans"/>
                <a:sym typeface="Canva Sans"/>
              </a:rPr>
              <a:t>RoBERTa encoding → BiLSTM → pooling → MLP</a:t>
            </a:r>
          </a:p>
          <a:p>
            <a:pPr marL="1122679" lvl="1" indent="-561340" algn="l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315938"/>
                </a:solidFill>
                <a:latin typeface="Canva Sans"/>
                <a:ea typeface="Canva Sans"/>
                <a:cs typeface="Canva Sans"/>
                <a:sym typeface="Canva Sans"/>
              </a:rPr>
              <a:t>Sigmoid for multi-label classification</a:t>
            </a:r>
          </a:p>
          <a:p>
            <a:pPr algn="l">
              <a:lnSpc>
                <a:spcPts val="7279"/>
              </a:lnSpc>
            </a:pPr>
            <a:endParaRPr lang="en-US" sz="5199">
              <a:solidFill>
                <a:srgbClr val="315938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52589" y="2124985"/>
            <a:ext cx="16265128" cy="5018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955"/>
              </a:lnSpc>
            </a:pPr>
            <a:endParaRPr/>
          </a:p>
          <a:p>
            <a:pPr marL="1226776" lvl="1" indent="-613388" algn="just">
              <a:lnSpc>
                <a:spcPts val="7955"/>
              </a:lnSpc>
              <a:buFont typeface="Arial"/>
              <a:buChar char="•"/>
            </a:pPr>
            <a:r>
              <a:rPr lang="en-US" sz="5682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Track 1: Best performer (Avg Pearson 0.758)</a:t>
            </a:r>
          </a:p>
          <a:p>
            <a:pPr marL="1226776" lvl="1" indent="-613388" algn="just">
              <a:lnSpc>
                <a:spcPts val="7955"/>
              </a:lnSpc>
              <a:buFont typeface="Arial"/>
              <a:buChar char="•"/>
            </a:pPr>
            <a:r>
              <a:rPr lang="en-US" sz="5682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Track 2: Moderate performance (0.3416)</a:t>
            </a:r>
          </a:p>
          <a:p>
            <a:pPr marL="1226776" lvl="1" indent="-613388" algn="just">
              <a:lnSpc>
                <a:spcPts val="7955"/>
              </a:lnSpc>
              <a:buFont typeface="Arial"/>
              <a:buChar char="•"/>
            </a:pPr>
            <a:r>
              <a:rPr lang="en-US" sz="5682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Track 3: Macro F1 = 0.644</a:t>
            </a:r>
          </a:p>
          <a:p>
            <a:pPr algn="just">
              <a:lnSpc>
                <a:spcPts val="7955"/>
              </a:lnSpc>
            </a:pPr>
            <a:endParaRPr lang="en-US" sz="5682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1037183" y="7854078"/>
            <a:ext cx="6880534" cy="1451167"/>
          </a:xfrm>
          <a:custGeom>
            <a:avLst/>
            <a:gdLst/>
            <a:ahLst/>
            <a:cxnLst/>
            <a:rect l="l" t="t" r="r" b="b"/>
            <a:pathLst>
              <a:path w="6880534" h="1451167">
                <a:moveTo>
                  <a:pt x="0" y="0"/>
                </a:moveTo>
                <a:lnTo>
                  <a:pt x="6880534" y="0"/>
                </a:lnTo>
                <a:lnTo>
                  <a:pt x="6880534" y="1451167"/>
                </a:lnTo>
                <a:lnTo>
                  <a:pt x="0" y="14511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-791444" y="667170"/>
            <a:ext cx="12001418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Results Summary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0" y="1028700"/>
            <a:ext cx="12001418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Evaluation Discussion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71963" y="2827655"/>
            <a:ext cx="16563784" cy="7354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279"/>
              </a:lnSpc>
            </a:pPr>
            <a:endParaRPr/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Strengths: strong context modeling, MTL success, augmentation helpful</a:t>
            </a:r>
          </a:p>
          <a:p>
            <a:pPr algn="just">
              <a:lnSpc>
                <a:spcPts val="7279"/>
              </a:lnSpc>
            </a:pPr>
            <a:endParaRPr lang="en-US" sz="5199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Weaknesses: test-set shift, rare-label difficulty</a:t>
            </a:r>
          </a:p>
          <a:p>
            <a:pPr algn="just">
              <a:lnSpc>
                <a:spcPts val="7279"/>
              </a:lnSpc>
            </a:pPr>
            <a:endParaRPr lang="en-US" sz="5199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1122679" lvl="1" indent="-561340" algn="just">
              <a:lnSpc>
                <a:spcPts val="7279"/>
              </a:lnSpc>
              <a:buFont typeface="Arial"/>
              <a:buChar char="•"/>
            </a:pPr>
            <a:r>
              <a:rPr lang="en-US" sz="5199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High computation requirements</a:t>
            </a:r>
          </a:p>
          <a:p>
            <a:pPr algn="just">
              <a:lnSpc>
                <a:spcPts val="7279"/>
              </a:lnSpc>
            </a:pPr>
            <a:endParaRPr lang="en-US" sz="5199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119563" y="1028700"/>
            <a:ext cx="12001418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Critical Analysis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295525"/>
            <a:ext cx="16980694" cy="6112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42"/>
              </a:lnSpc>
            </a:pPr>
            <a:endParaRPr/>
          </a:p>
          <a:p>
            <a:pPr marL="1070582" lvl="1" indent="-535291" algn="just">
              <a:lnSpc>
                <a:spcPts val="6942"/>
              </a:lnSpc>
              <a:buFont typeface="Arial"/>
              <a:buChar char="•"/>
            </a:pPr>
            <a:r>
              <a:rPr lang="en-US" sz="4958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Strengths: systematic design, ensemble filtering</a:t>
            </a:r>
          </a:p>
          <a:p>
            <a:pPr algn="just">
              <a:lnSpc>
                <a:spcPts val="6942"/>
              </a:lnSpc>
            </a:pPr>
            <a:endParaRPr lang="en-US" sz="4958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1070582" lvl="1" indent="-535291" algn="just">
              <a:lnSpc>
                <a:spcPts val="6942"/>
              </a:lnSpc>
              <a:buFont typeface="Arial"/>
              <a:buChar char="•"/>
            </a:pPr>
            <a:r>
              <a:rPr lang="en-US" sz="4958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Weaknesses: large-model dependency</a:t>
            </a:r>
          </a:p>
          <a:p>
            <a:pPr algn="just">
              <a:lnSpc>
                <a:spcPts val="6942"/>
              </a:lnSpc>
            </a:pPr>
            <a:endParaRPr lang="en-US" sz="4958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1070582" lvl="1" indent="-535291" algn="just">
              <a:lnSpc>
                <a:spcPts val="6942"/>
              </a:lnSpc>
              <a:buFont typeface="Arial"/>
              <a:buChar char="•"/>
            </a:pPr>
            <a:r>
              <a:rPr lang="en-US" sz="4958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Impact: improved benchmarks &amp; modeling strategies</a:t>
            </a:r>
          </a:p>
          <a:p>
            <a:pPr algn="just">
              <a:lnSpc>
                <a:spcPts val="6942"/>
              </a:lnSpc>
            </a:pPr>
            <a:endParaRPr lang="en-US" sz="4958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119563" y="1028700"/>
            <a:ext cx="12001418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Future Work &amp; 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191554"/>
            <a:ext cx="17086803" cy="60667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872"/>
              </a:lnSpc>
            </a:pPr>
            <a:endParaRPr/>
          </a:p>
          <a:p>
            <a:pPr marL="2119764" lvl="2" indent="-706588" algn="just">
              <a:lnSpc>
                <a:spcPts val="6872"/>
              </a:lnSpc>
              <a:buFont typeface="Arial"/>
              <a:buChar char="⚬"/>
            </a:pPr>
            <a:r>
              <a:rPr lang="en-US" sz="4909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Future: domain adaptation, improved augmentation</a:t>
            </a:r>
          </a:p>
          <a:p>
            <a:pPr marL="2119764" lvl="2" indent="-706588" algn="just">
              <a:lnSpc>
                <a:spcPts val="6872"/>
              </a:lnSpc>
              <a:buFont typeface="Arial"/>
              <a:buChar char="⚬"/>
            </a:pPr>
            <a:r>
              <a:rPr lang="en-US" sz="4909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Lightweight models for deployment</a:t>
            </a:r>
          </a:p>
          <a:p>
            <a:pPr marL="2119764" lvl="2" indent="-706588" algn="just">
              <a:lnSpc>
                <a:spcPts val="6872"/>
              </a:lnSpc>
              <a:buFont typeface="Arial"/>
              <a:buChar char="⚬"/>
            </a:pPr>
            <a:r>
              <a:rPr lang="en-US" sz="4909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Conclusion: effective multi-model, multi-level approach</a:t>
            </a:r>
          </a:p>
          <a:p>
            <a:pPr algn="just">
              <a:lnSpc>
                <a:spcPts val="6872"/>
              </a:lnSpc>
            </a:pPr>
            <a:endParaRPr lang="en-US" sz="4909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6800162" y="2247354"/>
            <a:ext cx="4687676" cy="7306081"/>
          </a:xfrm>
          <a:custGeom>
            <a:avLst/>
            <a:gdLst/>
            <a:ahLst/>
            <a:cxnLst/>
            <a:rect l="l" t="t" r="r" b="b"/>
            <a:pathLst>
              <a:path w="4687676" h="7306081">
                <a:moveTo>
                  <a:pt x="0" y="0"/>
                </a:moveTo>
                <a:lnTo>
                  <a:pt x="4687676" y="0"/>
                </a:lnTo>
                <a:lnTo>
                  <a:pt x="4687676" y="7306081"/>
                </a:lnTo>
                <a:lnTo>
                  <a:pt x="0" y="73060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733" r="-117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-1119563" y="1028700"/>
            <a:ext cx="12001418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Model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1119563" y="1028700"/>
            <a:ext cx="12001418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References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152233" y="2376152"/>
            <a:ext cx="15457976" cy="59391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CORE MODELS &amp; EMBEDDINGS</a:t>
            </a:r>
          </a:p>
          <a:p>
            <a:pPr marL="431473" lvl="1" indent="-215737" algn="l">
              <a:lnSpc>
                <a:spcPts val="2797"/>
              </a:lnSpc>
              <a:buAutoNum type="arabicPeriod"/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.REIMERS, N., &amp; GUREVYCH, I. (2019). SENTENCE-BERT: SENTENCE EMBEDDINGS USING SIAMESE BERT-NETWORKS.</a:t>
            </a:r>
          </a:p>
          <a:p>
            <a:pPr marL="431473" lvl="1" indent="-215737" algn="l">
              <a:lnSpc>
                <a:spcPts val="2797"/>
              </a:lnSpc>
              <a:buAutoNum type="arabicPeriod"/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SU, J., ET AL. (2023). GTE: GENERAL TEXT EMBEDDINGS FOR MULTILINGUAL UNDERSTANDING.</a:t>
            </a:r>
          </a:p>
          <a:p>
            <a:pPr marL="431473" lvl="1" indent="-215737" algn="l">
              <a:lnSpc>
                <a:spcPts val="2797"/>
              </a:lnSpc>
              <a:buAutoNum type="arabicPeriod"/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WANG, S., ET AL. (2024). E5-MISTRAL: ENHANCED EMBEDDING MODELS.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LLMS FOR COGNITIVE UNDERSTANDING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 4. TOUVRON, H., ET AL. (2024). LLAMA 3.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 5. BAI, J., ET AL. (2024). QWEN2 LANGUAGE MODELS.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PSYCHOLOGICAL &amp; BEHAVIORAL MODELING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 6. PENNEBAKER, J. W., BOOTH, R. J., &amp; FRANCIS, M. E. (2015). LIWC2015.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 7. GOLDBERG, L. R. (1992). BIG FIVE PERSONALITY MARKERS.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CAUSAL &amp; GRAPH REASONING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 8. SHANMUGAM, K., ET AL. (2020). DOWHY: A CAUSAL INFERENCE FRAMEWORK.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 9. CAUSALNEX TEAM. (2020). CAUSALNEX: BAYESIAN NETWORKS FOR CAUSAL MODELING.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RECOMMENDATION MODELS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 10. HE, X., ET AL. (2017). NEURAL COLLABORATIVE FILTERING (NCF).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 11. WANG, X., ET AL. (2019). LIGHTGCN: SIMPLIFYING AND POWERING GRAPH CONVOLUTION NETWORKS.</a:t>
            </a:r>
          </a:p>
          <a:p>
            <a:pPr algn="l">
              <a:lnSpc>
                <a:spcPts val="2797"/>
              </a:lnSpc>
              <a:spcBef>
                <a:spcPct val="0"/>
              </a:spcBef>
            </a:pPr>
            <a:r>
              <a:rPr lang="en-US" sz="199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 12. JOHNSON, J., ET AL. (2019). FAISS: EFFICIENT SIMILARITY SEARCH AT SCALE.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6" name="Object 6"/>
          <p:cNvGraphicFramePr/>
          <p:nvPr/>
        </p:nvGraphicFramePr>
        <p:xfrm>
          <a:off x="1693490" y="5645432"/>
          <a:ext cx="3771900" cy="251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4521200" imgH="3263900" progId="Excel.Sheet.12">
                  <p:embed/>
                </p:oleObj>
              </mc:Choice>
              <mc:Fallback>
                <p:oleObj name="Worksheet" r:id="rId4" imgW="4521200" imgH="3263900" progId="Excel.Sheet.12">
                  <p:embed/>
                  <p:pic>
                    <p:nvPicPr>
                      <p:cNvPr id="6" name="Object 6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93490" y="5645432"/>
                        <a:ext cx="3771900" cy="251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7"/>
          <p:cNvGraphicFramePr/>
          <p:nvPr/>
        </p:nvGraphicFramePr>
        <p:xfrm>
          <a:off x="1693490" y="1632852"/>
          <a:ext cx="5657850" cy="251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6781800" imgH="3644900" progId="Excel.Sheet.12">
                  <p:embed/>
                </p:oleObj>
              </mc:Choice>
              <mc:Fallback>
                <p:oleObj name="Worksheet" r:id="rId6" imgW="6781800" imgH="3644900" progId="Excel.Sheet.12">
                  <p:embed/>
                  <p:pic>
                    <p:nvPicPr>
                      <p:cNvPr id="7" name="Object 7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93490" y="1632852"/>
                        <a:ext cx="5657850" cy="251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8"/>
          <p:cNvSpPr txBox="1"/>
          <p:nvPr/>
        </p:nvSpPr>
        <p:spPr>
          <a:xfrm>
            <a:off x="1693490" y="1120359"/>
            <a:ext cx="4973717" cy="31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A. SCAM / FRAUD NARRATIVE DATASETS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93490" y="4828504"/>
            <a:ext cx="5711904" cy="31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B. PERSONALITY / PSYCHOLOGICAL DATASETS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2420542" y="-139191"/>
            <a:ext cx="12001418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Dataset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068752" y="4966952"/>
            <a:ext cx="150495" cy="31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01131" y="2190204"/>
            <a:ext cx="15685078" cy="7556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040"/>
              </a:lnSpc>
            </a:pPr>
            <a:r>
              <a:rPr lang="en-US" sz="2886" b="1">
                <a:solidFill>
                  <a:srgbClr val="32593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Summary of Key Results (Understanding + Recommendation Modules)</a:t>
            </a:r>
          </a:p>
          <a:p>
            <a:pPr algn="just">
              <a:lnSpc>
                <a:spcPts val="4040"/>
              </a:lnSpc>
            </a:pPr>
            <a:endParaRPr lang="en-US" sz="2886" b="1">
              <a:solidFill>
                <a:srgbClr val="325939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623159" lvl="1" indent="-311579" algn="just">
              <a:lnSpc>
                <a:spcPts val="4040"/>
              </a:lnSpc>
              <a:buFont typeface="Arial"/>
              <a:buChar char="•"/>
            </a:pPr>
            <a:r>
              <a:rPr lang="en-US" sz="2886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Imagine a user, Alex, who has just experienced an online scam and writes a narrative filled with fear, frustration, and uncertainty.</a:t>
            </a:r>
          </a:p>
          <a:p>
            <a:pPr marL="623159" lvl="1" indent="-311579" algn="just">
              <a:lnSpc>
                <a:spcPts val="4040"/>
              </a:lnSpc>
              <a:buFont typeface="Arial"/>
              <a:buChar char="•"/>
            </a:pPr>
            <a:r>
              <a:rPr lang="en-US" sz="2886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The Understanding Module processes this raw text using SBERT to generate a rich semantic embedding, while conceptual LIWC and Big Five signals highlight high Negative Emotion, Anxiety, and Neuroticism, with a need for structured guidance.</a:t>
            </a:r>
          </a:p>
          <a:p>
            <a:pPr marL="623159" lvl="1" indent="-311579" algn="just">
              <a:lnSpc>
                <a:spcPts val="4040"/>
              </a:lnSpc>
              <a:buFont typeface="Arial"/>
              <a:buChar char="•"/>
            </a:pPr>
            <a:r>
              <a:rPr lang="en-US" sz="2886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These linguistic + psychological cues are merged into a unified user embedding, representing Alex’s emotional state, cognitive needs, and situational context.</a:t>
            </a:r>
          </a:p>
          <a:p>
            <a:pPr marL="623159" lvl="1" indent="-311579" algn="just">
              <a:lnSpc>
                <a:spcPts val="4040"/>
              </a:lnSpc>
              <a:buFont typeface="Arial"/>
              <a:buChar char="•"/>
            </a:pPr>
            <a:r>
              <a:rPr lang="en-US" sz="2886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This embedding flows into the Recommendation Module, where a FAISS similarity search compares Alex’s profile to a library of indexed support resources.</a:t>
            </a:r>
          </a:p>
          <a:p>
            <a:pPr marL="623159" lvl="1" indent="-311579" algn="just">
              <a:lnSpc>
                <a:spcPts val="4040"/>
              </a:lnSpc>
              <a:buFont typeface="Arial"/>
              <a:buChar char="•"/>
            </a:pPr>
            <a:r>
              <a:rPr lang="en-US" sz="2886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The system returns highly personalized recommendations — e.g., stress-reduction techniques, legal rights documentation, or expert consultation options — each aligned with Alex’s emotional and informational needs.</a:t>
            </a:r>
          </a:p>
          <a:p>
            <a:pPr algn="just">
              <a:lnSpc>
                <a:spcPts val="4040"/>
              </a:lnSpc>
            </a:pPr>
            <a:endParaRPr lang="en-US" sz="2886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139238" y="4966952"/>
            <a:ext cx="9525" cy="31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  <a:spcBef>
                <a:spcPct val="0"/>
              </a:spcBef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9139238" y="4274503"/>
            <a:ext cx="9525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endParaRPr/>
          </a:p>
        </p:txBody>
      </p:sp>
      <p:sp>
        <p:nvSpPr>
          <p:cNvPr id="10" name="TextBox 10"/>
          <p:cNvSpPr txBox="1"/>
          <p:nvPr/>
        </p:nvSpPr>
        <p:spPr>
          <a:xfrm>
            <a:off x="1028700" y="260734"/>
            <a:ext cx="13653817" cy="730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47"/>
              </a:lnSpc>
              <a:spcBef>
                <a:spcPct val="0"/>
              </a:spcBef>
            </a:pPr>
            <a:r>
              <a:rPr lang="en-US" sz="4248" b="1">
                <a:solidFill>
                  <a:srgbClr val="325939"/>
                </a:solidFill>
                <a:latin typeface="Gotham Bold"/>
                <a:ea typeface="Gotham Bold"/>
                <a:cs typeface="Gotham Bold"/>
                <a:sym typeface="Gotham Bold"/>
              </a:rPr>
              <a:t>SYSTEM SUMMARY – END-TO-END WORKFLOW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889458"/>
            <a:ext cx="8115300" cy="638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89"/>
              </a:lnSpc>
            </a:pPr>
            <a:endParaRPr/>
          </a:p>
          <a:p>
            <a:pPr marL="647697" lvl="1" indent="-323848" algn="l">
              <a:lnSpc>
                <a:spcPts val="6389"/>
              </a:lnSpc>
              <a:buFont typeface="Arial"/>
              <a:buChar char="•"/>
            </a:pPr>
            <a:r>
              <a:rPr lang="en-US" sz="2999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Rise of empathy &amp; emotion analysis in conversational AI</a:t>
            </a:r>
          </a:p>
          <a:p>
            <a:pPr marL="647697" lvl="1" indent="-323848" algn="l">
              <a:lnSpc>
                <a:spcPts val="6389"/>
              </a:lnSpc>
              <a:buFont typeface="Arial"/>
              <a:buChar char="•"/>
            </a:pPr>
            <a:r>
              <a:rPr lang="en-US" sz="2999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Importance: improves HCI and user satisfaction</a:t>
            </a:r>
          </a:p>
          <a:p>
            <a:pPr marL="647697" lvl="1" indent="-323848" algn="l">
              <a:lnSpc>
                <a:spcPts val="6389"/>
              </a:lnSpc>
              <a:buFont typeface="Arial"/>
              <a:buChar char="•"/>
            </a:pPr>
            <a:r>
              <a:rPr lang="en-US" sz="2999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Paper participates in 3 tracks (CONV, EMP, EMO)</a:t>
            </a:r>
          </a:p>
          <a:p>
            <a:pPr algn="l">
              <a:lnSpc>
                <a:spcPts val="6389"/>
              </a:lnSpc>
            </a:pPr>
            <a:endParaRPr lang="en-US" sz="2999">
              <a:solidFill>
                <a:srgbClr val="325939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028700" y="1028700"/>
            <a:ext cx="8400211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Introduction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612426" y="1711548"/>
            <a:ext cx="5858614" cy="7543800"/>
            <a:chOff x="0" y="0"/>
            <a:chExt cx="7811485" cy="10058400"/>
          </a:xfrm>
        </p:grpSpPr>
        <p:sp>
          <p:nvSpPr>
            <p:cNvPr id="5" name="Freeform 5"/>
            <p:cNvSpPr/>
            <p:nvPr/>
          </p:nvSpPr>
          <p:spPr>
            <a:xfrm>
              <a:off x="82786" y="0"/>
              <a:ext cx="4885376" cy="4877572"/>
            </a:xfrm>
            <a:custGeom>
              <a:avLst/>
              <a:gdLst/>
              <a:ahLst/>
              <a:cxnLst/>
              <a:rect l="l" t="t" r="r" b="b"/>
              <a:pathLst>
                <a:path w="4885376" h="4877572">
                  <a:moveTo>
                    <a:pt x="0" y="0"/>
                  </a:moveTo>
                  <a:lnTo>
                    <a:pt x="4885376" y="0"/>
                  </a:lnTo>
                  <a:lnTo>
                    <a:pt x="4885376" y="4877572"/>
                  </a:lnTo>
                  <a:lnTo>
                    <a:pt x="0" y="48775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 rot="-2247552">
              <a:off x="4257025" y="3399535"/>
              <a:ext cx="2960802" cy="2956072"/>
            </a:xfrm>
            <a:custGeom>
              <a:avLst/>
              <a:gdLst/>
              <a:ahLst/>
              <a:cxnLst/>
              <a:rect l="l" t="t" r="r" b="b"/>
              <a:pathLst>
                <a:path w="2960802" h="2956072">
                  <a:moveTo>
                    <a:pt x="0" y="0"/>
                  </a:moveTo>
                  <a:lnTo>
                    <a:pt x="2960802" y="0"/>
                  </a:lnTo>
                  <a:lnTo>
                    <a:pt x="2960802" y="2956073"/>
                  </a:lnTo>
                  <a:lnTo>
                    <a:pt x="0" y="295607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 rot="-2893323">
              <a:off x="835299" y="5159263"/>
              <a:ext cx="4066828" cy="4060331"/>
            </a:xfrm>
            <a:custGeom>
              <a:avLst/>
              <a:gdLst/>
              <a:ahLst/>
              <a:cxnLst/>
              <a:rect l="l" t="t" r="r" b="b"/>
              <a:pathLst>
                <a:path w="4066828" h="4060331">
                  <a:moveTo>
                    <a:pt x="0" y="0"/>
                  </a:moveTo>
                  <a:lnTo>
                    <a:pt x="4066828" y="0"/>
                  </a:lnTo>
                  <a:lnTo>
                    <a:pt x="4066828" y="4060331"/>
                  </a:lnTo>
                  <a:lnTo>
                    <a:pt x="0" y="406033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068752" y="4966952"/>
            <a:ext cx="150495" cy="31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39238" y="4966952"/>
            <a:ext cx="9525" cy="31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  <a:spcBef>
                <a:spcPct val="0"/>
              </a:spcBef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9139238" y="4274503"/>
            <a:ext cx="9525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665252" y="521516"/>
            <a:ext cx="10999436" cy="630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48"/>
              </a:lnSpc>
              <a:spcBef>
                <a:spcPct val="0"/>
              </a:spcBef>
            </a:pPr>
            <a:r>
              <a:rPr lang="en-US" sz="3677" b="1">
                <a:solidFill>
                  <a:srgbClr val="325939"/>
                </a:solidFill>
                <a:latin typeface="Gotham Bold"/>
                <a:ea typeface="Gotham Bold"/>
                <a:cs typeface="Gotham Bold"/>
                <a:sym typeface="Gotham Bold"/>
              </a:rPr>
              <a:t>UNDERSTANDING MODULE – RESULTS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-2381" y="1298013"/>
            <a:ext cx="18283238" cy="8988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8"/>
              </a:lnSpc>
            </a:pPr>
            <a:r>
              <a:rPr lang="en-US" sz="2977" b="1">
                <a:solidFill>
                  <a:srgbClr val="32593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Environment Setup &amp; Embedding Generation</a:t>
            </a:r>
          </a:p>
          <a:p>
            <a:pPr algn="l">
              <a:lnSpc>
                <a:spcPts val="3188"/>
              </a:lnSpc>
            </a:pPr>
            <a:endParaRPr lang="en-US" sz="2977" b="1">
              <a:solidFill>
                <a:srgbClr val="325939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491703" lvl="1" indent="-245852" algn="l">
              <a:lnSpc>
                <a:spcPts val="3188"/>
              </a:lnSpc>
              <a:buFont typeface="Arial"/>
              <a:buChar char="•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Installed sentence-transformers and loaded SBERT all-MiniLM-L6-v2.</a:t>
            </a:r>
          </a:p>
          <a:p>
            <a:pPr marL="491703" lvl="1" indent="-245852" algn="l">
              <a:lnSpc>
                <a:spcPts val="3188"/>
              </a:lnSpc>
              <a:buFont typeface="Arial"/>
              <a:buChar char="•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Successfully generated 384-dimensional semantic embeddings capturing contextual meaning from user narratives (frustration, sadness, anger, fear).</a:t>
            </a:r>
          </a:p>
          <a:p>
            <a:pPr algn="l">
              <a:lnSpc>
                <a:spcPts val="3188"/>
              </a:lnSpc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Conceptual Trait Extraction (LIWC + Big Five)</a:t>
            </a:r>
          </a:p>
          <a:p>
            <a:pPr marL="491703" lvl="1" indent="-245852" algn="l">
              <a:lnSpc>
                <a:spcPts val="3188"/>
              </a:lnSpc>
              <a:buFont typeface="Arial"/>
              <a:buChar char="•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LIWC indicators: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Negative Emotion: High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Anxiety: High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Anger: Present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Sadness: Present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Cognitive Processes: Moderate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Social Processes: Low</a:t>
            </a:r>
          </a:p>
          <a:p>
            <a:pPr marL="491703" lvl="1" indent="-245852" algn="l">
              <a:lnSpc>
                <a:spcPts val="3188"/>
              </a:lnSpc>
              <a:buFont typeface="Arial"/>
              <a:buChar char="•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Big Five conceptual traits: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Neuroticism: High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Agreeableness: Moderate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Openness: Moderate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Conscientiousness: Moderate</a:t>
            </a:r>
          </a:p>
          <a:p>
            <a:pPr marL="983406" lvl="2" indent="-327802" algn="l">
              <a:lnSpc>
                <a:spcPts val="3188"/>
              </a:lnSpc>
              <a:buFont typeface="Arial"/>
              <a:buChar char="⚬"/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Extraversion: Low</a:t>
            </a:r>
          </a:p>
          <a:p>
            <a:pPr algn="l">
              <a:lnSpc>
                <a:spcPts val="3188"/>
              </a:lnSpc>
            </a:pPr>
            <a:r>
              <a:rPr lang="en-US" sz="2277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Outcome:</a:t>
            </a:r>
          </a:p>
          <a:p>
            <a:pPr algn="l">
              <a:lnSpc>
                <a:spcPts val="3469"/>
              </a:lnSpc>
            </a:pPr>
            <a:r>
              <a:rPr lang="en-US" sz="2478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 A rich psychological-linguistic representation that becomes the unified user embedding used in downstream recommendation.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9068752" y="4966952"/>
            <a:ext cx="150495" cy="31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  <a:spcBef>
                <a:spcPct val="0"/>
              </a:spcBef>
            </a:pPr>
            <a:r>
              <a:rPr lang="en-US" sz="1848">
                <a:solidFill>
                  <a:srgbClr val="325939"/>
                </a:solidFill>
                <a:latin typeface="Gotham"/>
                <a:ea typeface="Gotham"/>
                <a:cs typeface="Gotham"/>
                <a:sym typeface="Gotham"/>
              </a:rPr>
              <a:t>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39238" y="4966952"/>
            <a:ext cx="9525" cy="31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88"/>
              </a:lnSpc>
              <a:spcBef>
                <a:spcPct val="0"/>
              </a:spcBef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9139238" y="4274503"/>
            <a:ext cx="9525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endParaRPr/>
          </a:p>
        </p:txBody>
      </p:sp>
      <p:sp>
        <p:nvSpPr>
          <p:cNvPr id="9" name="TextBox 9"/>
          <p:cNvSpPr txBox="1"/>
          <p:nvPr/>
        </p:nvSpPr>
        <p:spPr>
          <a:xfrm>
            <a:off x="2179462" y="537630"/>
            <a:ext cx="10412492" cy="680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27"/>
              </a:lnSpc>
              <a:spcBef>
                <a:spcPct val="0"/>
              </a:spcBef>
            </a:pPr>
            <a:r>
              <a:rPr lang="en-US" sz="3948" b="1">
                <a:solidFill>
                  <a:srgbClr val="325939"/>
                </a:solidFill>
                <a:latin typeface="Gotham Bold"/>
                <a:ea typeface="Gotham Bold"/>
                <a:cs typeface="Gotham Bold"/>
                <a:sym typeface="Gotham Bold"/>
              </a:rPr>
              <a:t>RECOMMENDATION MODULE – RESULTS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0" y="1727200"/>
            <a:ext cx="16920924" cy="8468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0"/>
              </a:lnSpc>
            </a:pPr>
            <a:r>
              <a:rPr lang="en-US" sz="2500" b="1">
                <a:solidFill>
                  <a:srgbClr val="32593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Setup &amp; Embedding Preparation</a:t>
            </a:r>
          </a:p>
          <a:p>
            <a:pPr algn="l">
              <a:lnSpc>
                <a:spcPts val="3500"/>
              </a:lnSpc>
            </a:pPr>
            <a:endParaRPr lang="en-US" sz="2500" b="1">
              <a:solidFill>
                <a:srgbClr val="325939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marL="539754" lvl="1" indent="-269877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Installed PyTorch, TensorFlow, FAISS-CPU.</a:t>
            </a:r>
          </a:p>
          <a:p>
            <a:pPr marL="539754" lvl="1" indent="-269877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Created synthetic user + item embeddings (396-dimensional) combining semantic, LIWC, and Big Five traits.</a:t>
            </a:r>
          </a:p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FAISS Personalized Recommendations</a:t>
            </a:r>
          </a:p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 For the sample user with high anxiety and need for structure:</a:t>
            </a:r>
          </a:p>
          <a:p>
            <a:pPr marL="539754" lvl="1" indent="-269877" algn="l">
              <a:lnSpc>
                <a:spcPts val="3500"/>
              </a:lnSpc>
              <a:buAutoNum type="arabicPeriod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Mindfulness &amp; Stress-Reduction Techniques (item_C)</a:t>
            </a:r>
          </a:p>
          <a:p>
            <a:pPr marL="1079509" lvl="2" indent="-359836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Top match; aligned with user’s high anxiety + emotional instability.</a:t>
            </a:r>
          </a:p>
          <a:p>
            <a:pPr marL="539754" lvl="1" indent="-269877" algn="l">
              <a:lnSpc>
                <a:spcPts val="3500"/>
              </a:lnSpc>
              <a:buAutoNum type="arabicPeriod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Comprehensive Legal Rights Guide (item_A)</a:t>
            </a:r>
          </a:p>
          <a:p>
            <a:pPr marL="1079509" lvl="2" indent="-359836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Supports need for clarity and structured decision-making.</a:t>
            </a:r>
          </a:p>
          <a:p>
            <a:pPr marL="539754" lvl="1" indent="-269877" algn="l">
              <a:lnSpc>
                <a:spcPts val="3500"/>
              </a:lnSpc>
              <a:buAutoNum type="arabicPeriod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Detailed Legal Consultation Service (item_D)</a:t>
            </a:r>
          </a:p>
          <a:p>
            <a:pPr marL="1079509" lvl="2" indent="-359836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Matches cognitive needs and desire for expert guidance.</a:t>
            </a:r>
          </a:p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Visualization &amp; Insights</a:t>
            </a:r>
          </a:p>
          <a:p>
            <a:pPr marL="539754" lvl="1" indent="-269877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Recommendations displayed through a clear DataFrame showing:</a:t>
            </a:r>
          </a:p>
          <a:p>
            <a:pPr marL="1079509" lvl="2" indent="-359836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Rank, item_id, description</a:t>
            </a:r>
          </a:p>
          <a:p>
            <a:pPr marL="1079509" lvl="2" indent="-359836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Similarity distance</a:t>
            </a:r>
          </a:p>
          <a:p>
            <a:pPr marL="1079509" lvl="2" indent="-359836" algn="l">
              <a:lnSpc>
                <a:spcPts val="3500"/>
              </a:lnSpc>
              <a:buFont typeface="Arial"/>
              <a:buChar char="⚬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Associated traits</a:t>
            </a:r>
          </a:p>
          <a:p>
            <a:pPr marL="539754" lvl="1" indent="-269877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325939"/>
                </a:solidFill>
                <a:latin typeface="Canva Sans"/>
                <a:ea typeface="Canva Sans"/>
                <a:cs typeface="Canva Sans"/>
                <a:sym typeface="Canva Sans"/>
              </a:rPr>
              <a:t>Confirms the FAISS retrieval pipeline works effectively and produces meaningful personalized action maps.</a:t>
            </a:r>
          </a:p>
          <a:p>
            <a:pPr algn="l">
              <a:lnSpc>
                <a:spcPts val="4759"/>
              </a:lnSpc>
            </a:pPr>
            <a:endParaRPr lang="en-US" sz="2500">
              <a:solidFill>
                <a:srgbClr val="325939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43291" y="4154305"/>
            <a:ext cx="12001418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Thank you!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1998781" y="-3723493"/>
            <a:ext cx="7051175" cy="8406468"/>
            <a:chOff x="0" y="0"/>
            <a:chExt cx="9401566" cy="11208623"/>
          </a:xfrm>
        </p:grpSpPr>
        <p:sp>
          <p:nvSpPr>
            <p:cNvPr id="4" name="Freeform 4"/>
            <p:cNvSpPr/>
            <p:nvPr/>
          </p:nvSpPr>
          <p:spPr>
            <a:xfrm rot="2123307">
              <a:off x="2786108" y="1090831"/>
              <a:ext cx="5528000" cy="5519170"/>
            </a:xfrm>
            <a:custGeom>
              <a:avLst/>
              <a:gdLst/>
              <a:ahLst/>
              <a:cxnLst/>
              <a:rect l="l" t="t" r="r" b="b"/>
              <a:pathLst>
                <a:path w="5528000" h="5519170">
                  <a:moveTo>
                    <a:pt x="0" y="0"/>
                  </a:moveTo>
                  <a:lnTo>
                    <a:pt x="5528000" y="0"/>
                  </a:lnTo>
                  <a:lnTo>
                    <a:pt x="5528000" y="5519170"/>
                  </a:lnTo>
                  <a:lnTo>
                    <a:pt x="0" y="551917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 rot="-124244">
              <a:off x="5239820" y="6532468"/>
              <a:ext cx="3350267" cy="3344915"/>
            </a:xfrm>
            <a:custGeom>
              <a:avLst/>
              <a:gdLst/>
              <a:ahLst/>
              <a:cxnLst/>
              <a:rect l="l" t="t" r="r" b="b"/>
              <a:pathLst>
                <a:path w="3350267" h="3344915">
                  <a:moveTo>
                    <a:pt x="0" y="0"/>
                  </a:moveTo>
                  <a:lnTo>
                    <a:pt x="3350267" y="0"/>
                  </a:lnTo>
                  <a:lnTo>
                    <a:pt x="3350267" y="3344916"/>
                  </a:lnTo>
                  <a:lnTo>
                    <a:pt x="0" y="33449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 rot="-770015">
              <a:off x="452780" y="6160506"/>
              <a:ext cx="4601780" cy="4594429"/>
            </a:xfrm>
            <a:custGeom>
              <a:avLst/>
              <a:gdLst/>
              <a:ahLst/>
              <a:cxnLst/>
              <a:rect l="l" t="t" r="r" b="b"/>
              <a:pathLst>
                <a:path w="4601780" h="4594429">
                  <a:moveTo>
                    <a:pt x="0" y="0"/>
                  </a:moveTo>
                  <a:lnTo>
                    <a:pt x="4601780" y="0"/>
                  </a:lnTo>
                  <a:lnTo>
                    <a:pt x="4601780" y="4594429"/>
                  </a:lnTo>
                  <a:lnTo>
                    <a:pt x="0" y="459442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4384267" y="4312039"/>
            <a:ext cx="6096657" cy="7850315"/>
            <a:chOff x="0" y="0"/>
            <a:chExt cx="8128876" cy="10467087"/>
          </a:xfrm>
        </p:grpSpPr>
        <p:sp>
          <p:nvSpPr>
            <p:cNvPr id="8" name="Freeform 8"/>
            <p:cNvSpPr/>
            <p:nvPr/>
          </p:nvSpPr>
          <p:spPr>
            <a:xfrm>
              <a:off x="86150" y="0"/>
              <a:ext cx="5083875" cy="5075754"/>
            </a:xfrm>
            <a:custGeom>
              <a:avLst/>
              <a:gdLst/>
              <a:ahLst/>
              <a:cxnLst/>
              <a:rect l="l" t="t" r="r" b="b"/>
              <a:pathLst>
                <a:path w="5083875" h="5075754">
                  <a:moveTo>
                    <a:pt x="0" y="0"/>
                  </a:moveTo>
                  <a:lnTo>
                    <a:pt x="5083875" y="0"/>
                  </a:lnTo>
                  <a:lnTo>
                    <a:pt x="5083875" y="5075754"/>
                  </a:lnTo>
                  <a:lnTo>
                    <a:pt x="0" y="50757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 rot="-2247552">
              <a:off x="4429994" y="3537663"/>
              <a:ext cx="3081103" cy="3076182"/>
            </a:xfrm>
            <a:custGeom>
              <a:avLst/>
              <a:gdLst/>
              <a:ahLst/>
              <a:cxnLst/>
              <a:rect l="l" t="t" r="r" b="b"/>
              <a:pathLst>
                <a:path w="3081103" h="3076182">
                  <a:moveTo>
                    <a:pt x="0" y="0"/>
                  </a:moveTo>
                  <a:lnTo>
                    <a:pt x="3081103" y="0"/>
                  </a:lnTo>
                  <a:lnTo>
                    <a:pt x="3081103" y="3076182"/>
                  </a:lnTo>
                  <a:lnTo>
                    <a:pt x="0" y="307618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 rot="-2893323">
              <a:off x="869239" y="5368891"/>
              <a:ext cx="4232068" cy="4225308"/>
            </a:xfrm>
            <a:custGeom>
              <a:avLst/>
              <a:gdLst/>
              <a:ahLst/>
              <a:cxnLst/>
              <a:rect l="l" t="t" r="r" b="b"/>
              <a:pathLst>
                <a:path w="4232068" h="4225308">
                  <a:moveTo>
                    <a:pt x="0" y="0"/>
                  </a:moveTo>
                  <a:lnTo>
                    <a:pt x="4232068" y="0"/>
                  </a:lnTo>
                  <a:lnTo>
                    <a:pt x="4232068" y="4225308"/>
                  </a:lnTo>
                  <a:lnTo>
                    <a:pt x="0" y="42253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08991" y="559506"/>
            <a:ext cx="9754938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Background &amp; Problem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34948" y="3618898"/>
            <a:ext cx="16400634" cy="5075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0740" lvl="1" indent="-450370" algn="just">
              <a:lnSpc>
                <a:spcPts val="5840"/>
              </a:lnSpc>
              <a:buFont typeface="Arial"/>
              <a:buChar char="•"/>
            </a:pPr>
            <a:r>
              <a:rPr lang="en-US" sz="41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Tasks: empathy prediction, emotion detection, distress prediction</a:t>
            </a:r>
          </a:p>
          <a:p>
            <a:pPr algn="just">
              <a:lnSpc>
                <a:spcPts val="5840"/>
              </a:lnSpc>
            </a:pPr>
            <a:endParaRPr lang="en-US" sz="4172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900740" lvl="1" indent="-450370" algn="just">
              <a:lnSpc>
                <a:spcPts val="5840"/>
              </a:lnSpc>
              <a:buFont typeface="Arial"/>
              <a:buChar char="•"/>
            </a:pPr>
            <a:r>
              <a:rPr lang="en-US" sz="417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Why it matters: emotional understanding improves AI</a:t>
            </a:r>
          </a:p>
          <a:p>
            <a:pPr algn="just">
              <a:lnSpc>
                <a:spcPts val="5840"/>
              </a:lnSpc>
            </a:pPr>
            <a:endParaRPr lang="en-US" sz="4172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 marL="863599" lvl="1" indent="-431800" algn="just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Challenges: context modeling, imbalance, correlation</a:t>
            </a:r>
          </a:p>
          <a:p>
            <a:pPr algn="just">
              <a:lnSpc>
                <a:spcPts val="5840"/>
              </a:lnSpc>
            </a:pPr>
            <a:endParaRPr lang="en-US" sz="3999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1341444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Literature Review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40268" y="2711650"/>
            <a:ext cx="16323326" cy="6546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534"/>
              </a:lnSpc>
            </a:pPr>
            <a:endParaRPr/>
          </a:p>
          <a:p>
            <a:pPr marL="1007667" lvl="1" indent="-503833" algn="just">
              <a:lnSpc>
                <a:spcPts val="6534"/>
              </a:lnSpc>
              <a:buFont typeface="Arial"/>
              <a:buChar char="•"/>
            </a:pPr>
            <a:r>
              <a:rPr lang="en-US" sz="4667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Past: BERT, RoBERTa, manual features.</a:t>
            </a:r>
          </a:p>
          <a:p>
            <a:pPr algn="just">
              <a:lnSpc>
                <a:spcPts val="6534"/>
              </a:lnSpc>
            </a:pPr>
            <a:endParaRPr lang="en-US" sz="4667">
              <a:solidFill>
                <a:srgbClr val="325939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1007667" lvl="1" indent="-503833" algn="just">
              <a:lnSpc>
                <a:spcPts val="6534"/>
              </a:lnSpc>
              <a:buFont typeface="Arial"/>
              <a:buChar char="•"/>
            </a:pPr>
            <a:r>
              <a:rPr lang="en-US" sz="4667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Limitations: weak context modeling, poor generalization</a:t>
            </a:r>
          </a:p>
          <a:p>
            <a:pPr algn="just">
              <a:lnSpc>
                <a:spcPts val="6534"/>
              </a:lnSpc>
            </a:pPr>
            <a:endParaRPr lang="en-US" sz="4667">
              <a:solidFill>
                <a:srgbClr val="325939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1007667" lvl="1" indent="-503833" algn="just">
              <a:lnSpc>
                <a:spcPts val="6534"/>
              </a:lnSpc>
              <a:buFont typeface="Arial"/>
              <a:buChar char="•"/>
            </a:pPr>
            <a:r>
              <a:rPr lang="en-US" sz="4667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Research gap: multi-task learning &amp; augmentation</a:t>
            </a:r>
          </a:p>
          <a:p>
            <a:pPr algn="just">
              <a:lnSpc>
                <a:spcPts val="6534"/>
              </a:lnSpc>
            </a:pPr>
            <a:endParaRPr lang="en-US" sz="4667">
              <a:solidFill>
                <a:srgbClr val="325939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4786060" y="1899705"/>
            <a:ext cx="1623999" cy="162399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4614610" y="170865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29491" y="3864681"/>
            <a:ext cx="5079886" cy="1226217"/>
          </a:xfrm>
          <a:custGeom>
            <a:avLst/>
            <a:gdLst/>
            <a:ahLst/>
            <a:cxnLst/>
            <a:rect l="l" t="t" r="r" b="b"/>
            <a:pathLst>
              <a:path w="5079886" h="1226217">
                <a:moveTo>
                  <a:pt x="0" y="0"/>
                </a:moveTo>
                <a:lnTo>
                  <a:pt x="5079886" y="0"/>
                </a:lnTo>
                <a:lnTo>
                  <a:pt x="5079886" y="1226217"/>
                </a:lnTo>
                <a:lnTo>
                  <a:pt x="0" y="12262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9491" y="767396"/>
            <a:ext cx="8614509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Research Tracks Overview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952985" y="3986617"/>
            <a:ext cx="2232898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Track 1</a:t>
            </a:r>
          </a:p>
        </p:txBody>
      </p:sp>
      <p:sp>
        <p:nvSpPr>
          <p:cNvPr id="5" name="Freeform 5"/>
          <p:cNvSpPr/>
          <p:nvPr/>
        </p:nvSpPr>
        <p:spPr>
          <a:xfrm>
            <a:off x="6928642" y="3864681"/>
            <a:ext cx="5079886" cy="1226217"/>
          </a:xfrm>
          <a:custGeom>
            <a:avLst/>
            <a:gdLst/>
            <a:ahLst/>
            <a:cxnLst/>
            <a:rect l="l" t="t" r="r" b="b"/>
            <a:pathLst>
              <a:path w="5079886" h="1226217">
                <a:moveTo>
                  <a:pt x="0" y="0"/>
                </a:moveTo>
                <a:lnTo>
                  <a:pt x="5079886" y="0"/>
                </a:lnTo>
                <a:lnTo>
                  <a:pt x="5079886" y="1226217"/>
                </a:lnTo>
                <a:lnTo>
                  <a:pt x="0" y="12262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8342134" y="3986617"/>
            <a:ext cx="2252901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Track 2</a:t>
            </a:r>
          </a:p>
        </p:txBody>
      </p:sp>
      <p:sp>
        <p:nvSpPr>
          <p:cNvPr id="7" name="Freeform 7"/>
          <p:cNvSpPr/>
          <p:nvPr/>
        </p:nvSpPr>
        <p:spPr>
          <a:xfrm>
            <a:off x="12982062" y="3864681"/>
            <a:ext cx="5079886" cy="1226217"/>
          </a:xfrm>
          <a:custGeom>
            <a:avLst/>
            <a:gdLst/>
            <a:ahLst/>
            <a:cxnLst/>
            <a:rect l="l" t="t" r="r" b="b"/>
            <a:pathLst>
              <a:path w="5079886" h="1226217">
                <a:moveTo>
                  <a:pt x="0" y="0"/>
                </a:moveTo>
                <a:lnTo>
                  <a:pt x="5079887" y="0"/>
                </a:lnTo>
                <a:lnTo>
                  <a:pt x="5079887" y="1226217"/>
                </a:lnTo>
                <a:lnTo>
                  <a:pt x="0" y="12262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4384423" y="3986617"/>
            <a:ext cx="227516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Track 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0" y="5858543"/>
            <a:ext cx="6138867" cy="1979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Utterance-level regression </a:t>
            </a:r>
          </a:p>
          <a:p>
            <a:pPr algn="ctr">
              <a:lnSpc>
                <a:spcPts val="5320"/>
              </a:lnSpc>
            </a:pPr>
            <a:r>
              <a:rPr lang="en-US" sz="38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(DeBERTa)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281339" y="5858543"/>
            <a:ext cx="4105513" cy="1979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Essay-level </a:t>
            </a:r>
          </a:p>
          <a:p>
            <a:pPr algn="ctr">
              <a:lnSpc>
                <a:spcPts val="5320"/>
              </a:lnSpc>
            </a:pPr>
            <a:r>
              <a:rPr lang="en-US" sz="38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empathy/distress</a:t>
            </a:r>
          </a:p>
          <a:p>
            <a:pPr algn="ctr">
              <a:lnSpc>
                <a:spcPts val="5320"/>
              </a:lnSpc>
            </a:pPr>
            <a:r>
              <a:rPr lang="en-US" sz="38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(RoBERTa MTL)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56011" y="5858543"/>
            <a:ext cx="5531989" cy="1979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 b="1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Emotion classification (RoBERTa + BiLSTM + augmentation)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1341444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Track 1 Methodology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16648" y="2997656"/>
            <a:ext cx="8803976" cy="5665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08"/>
              </a:lnSpc>
            </a:pPr>
            <a:endParaRPr/>
          </a:p>
          <a:p>
            <a:pPr marL="948042" lvl="1" indent="-474021" algn="l">
              <a:lnSpc>
                <a:spcPts val="5708"/>
              </a:lnSpc>
              <a:buFont typeface="Arial"/>
              <a:buChar char="•"/>
            </a:pPr>
            <a:r>
              <a:rPr lang="en-US" sz="4391">
                <a:solidFill>
                  <a:srgbClr val="315938"/>
                </a:solidFill>
                <a:latin typeface="Open Sauce"/>
                <a:ea typeface="Open Sauce"/>
                <a:cs typeface="Open Sauce"/>
                <a:sym typeface="Open Sauce"/>
              </a:rPr>
              <a:t>DeBERTa-xl/xxl fine-tuning</a:t>
            </a:r>
          </a:p>
          <a:p>
            <a:pPr algn="l">
              <a:lnSpc>
                <a:spcPts val="5708"/>
              </a:lnSpc>
            </a:pPr>
            <a:endParaRPr lang="en-US" sz="4391">
              <a:solidFill>
                <a:srgbClr val="3159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948042" lvl="1" indent="-474021" algn="l">
              <a:lnSpc>
                <a:spcPts val="5708"/>
              </a:lnSpc>
              <a:buFont typeface="Arial"/>
              <a:buChar char="•"/>
            </a:pPr>
            <a:r>
              <a:rPr lang="en-US" sz="4391">
                <a:solidFill>
                  <a:srgbClr val="315938"/>
                </a:solidFill>
                <a:latin typeface="Open Sauce"/>
                <a:ea typeface="Open Sauce"/>
                <a:cs typeface="Open Sauce"/>
                <a:sym typeface="Open Sauce"/>
              </a:rPr>
              <a:t>Uses context windows for dialogue representation</a:t>
            </a:r>
          </a:p>
          <a:p>
            <a:pPr algn="l">
              <a:lnSpc>
                <a:spcPts val="5708"/>
              </a:lnSpc>
            </a:pPr>
            <a:endParaRPr lang="en-US" sz="4391">
              <a:solidFill>
                <a:srgbClr val="3159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948042" lvl="1" indent="-474021" algn="l">
              <a:lnSpc>
                <a:spcPts val="5708"/>
              </a:lnSpc>
              <a:buFont typeface="Arial"/>
              <a:buChar char="•"/>
            </a:pPr>
            <a:r>
              <a:rPr lang="en-US" sz="4391">
                <a:solidFill>
                  <a:srgbClr val="315938"/>
                </a:solidFill>
                <a:latin typeface="Open Sauce"/>
                <a:ea typeface="Open Sauce"/>
                <a:cs typeface="Open Sauce"/>
                <a:sym typeface="Open Sauce"/>
              </a:rPr>
              <a:t>Regression outputs for polarity, intensity, empathy</a:t>
            </a:r>
          </a:p>
        </p:txBody>
      </p:sp>
      <p:sp>
        <p:nvSpPr>
          <p:cNvPr id="4" name="Freeform 4"/>
          <p:cNvSpPr/>
          <p:nvPr/>
        </p:nvSpPr>
        <p:spPr>
          <a:xfrm>
            <a:off x="10418107" y="2817101"/>
            <a:ext cx="6841193" cy="5846110"/>
          </a:xfrm>
          <a:custGeom>
            <a:avLst/>
            <a:gdLst/>
            <a:ahLst/>
            <a:cxnLst/>
            <a:rect l="l" t="t" r="r" b="b"/>
            <a:pathLst>
              <a:path w="6841193" h="5846110">
                <a:moveTo>
                  <a:pt x="0" y="0"/>
                </a:moveTo>
                <a:lnTo>
                  <a:pt x="6841193" y="0"/>
                </a:lnTo>
                <a:lnTo>
                  <a:pt x="6841193" y="5846110"/>
                </a:lnTo>
                <a:lnTo>
                  <a:pt x="0" y="58461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61244" y="470409"/>
            <a:ext cx="13414440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Track 1</a:t>
            </a:r>
          </a:p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Architecture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31376" y="2771203"/>
            <a:ext cx="14978833" cy="72870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205"/>
              </a:lnSpc>
            </a:pPr>
            <a:endParaRPr/>
          </a:p>
          <a:p>
            <a:pPr marL="1196631" lvl="1" indent="-598316" algn="l">
              <a:lnSpc>
                <a:spcPts val="7205"/>
              </a:lnSpc>
              <a:buFont typeface="Arial"/>
              <a:buChar char="•"/>
            </a:pPr>
            <a:r>
              <a:rPr lang="en-US" sz="5542">
                <a:solidFill>
                  <a:srgbClr val="315938"/>
                </a:solidFill>
                <a:latin typeface="Open Sauce"/>
                <a:ea typeface="Open Sauce"/>
                <a:cs typeface="Open Sauce"/>
                <a:sym typeface="Open Sauce"/>
              </a:rPr>
              <a:t>Input formatting with context windows</a:t>
            </a:r>
          </a:p>
          <a:p>
            <a:pPr algn="l">
              <a:lnSpc>
                <a:spcPts val="7205"/>
              </a:lnSpc>
            </a:pPr>
            <a:endParaRPr lang="en-US" sz="5542">
              <a:solidFill>
                <a:srgbClr val="3159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1196631" lvl="1" indent="-598316" algn="l">
              <a:lnSpc>
                <a:spcPts val="7205"/>
              </a:lnSpc>
              <a:buFont typeface="Arial"/>
              <a:buChar char="•"/>
            </a:pPr>
            <a:r>
              <a:rPr lang="en-US" sz="5542">
                <a:solidFill>
                  <a:srgbClr val="315938"/>
                </a:solidFill>
                <a:latin typeface="Open Sauce"/>
                <a:ea typeface="Open Sauce"/>
                <a:cs typeface="Open Sauce"/>
                <a:sym typeface="Open Sauce"/>
              </a:rPr>
              <a:t>Encoder → CLS pooling → MLP</a:t>
            </a:r>
          </a:p>
          <a:p>
            <a:pPr algn="l">
              <a:lnSpc>
                <a:spcPts val="7205"/>
              </a:lnSpc>
            </a:pPr>
            <a:endParaRPr lang="en-US" sz="5542">
              <a:solidFill>
                <a:srgbClr val="315938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1196631" lvl="1" indent="-598316" algn="l">
              <a:lnSpc>
                <a:spcPts val="7205"/>
              </a:lnSpc>
              <a:buFont typeface="Arial"/>
              <a:buChar char="•"/>
            </a:pPr>
            <a:r>
              <a:rPr lang="en-US" sz="5542">
                <a:solidFill>
                  <a:srgbClr val="315938"/>
                </a:solidFill>
                <a:latin typeface="Open Sauce"/>
                <a:ea typeface="Open Sauce"/>
                <a:cs typeface="Open Sauce"/>
                <a:sym typeface="Open Sauce"/>
              </a:rPr>
              <a:t>Window size selection based on dev performance</a:t>
            </a:r>
          </a:p>
          <a:p>
            <a:pPr algn="l">
              <a:lnSpc>
                <a:spcPts val="7205"/>
              </a:lnSpc>
            </a:pPr>
            <a:endParaRPr lang="en-US" sz="5542">
              <a:solidFill>
                <a:srgbClr val="31593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13414440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Track 2</a:t>
            </a:r>
          </a:p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 Methodology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837714" y="3991558"/>
            <a:ext cx="15191287" cy="4786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049313" lvl="1" indent="-524656" algn="just">
              <a:lnSpc>
                <a:spcPts val="6318"/>
              </a:lnSpc>
              <a:buFont typeface="Arial"/>
              <a:buChar char="•"/>
            </a:pPr>
            <a:r>
              <a:rPr lang="en-US" sz="4860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Empathy &amp; distress highly correlated (0.63)</a:t>
            </a:r>
          </a:p>
          <a:p>
            <a:pPr algn="just">
              <a:lnSpc>
                <a:spcPts val="6318"/>
              </a:lnSpc>
            </a:pPr>
            <a:endParaRPr lang="en-US" sz="4860">
              <a:solidFill>
                <a:srgbClr val="325939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1049313" lvl="1" indent="-524656" algn="just">
              <a:lnSpc>
                <a:spcPts val="6318"/>
              </a:lnSpc>
              <a:buFont typeface="Arial"/>
              <a:buChar char="•"/>
            </a:pPr>
            <a:r>
              <a:rPr lang="en-US" sz="4860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Multi-task learning with shared RoBERTa</a:t>
            </a:r>
          </a:p>
          <a:p>
            <a:pPr algn="just">
              <a:lnSpc>
                <a:spcPts val="6318"/>
              </a:lnSpc>
            </a:pPr>
            <a:endParaRPr lang="en-US" sz="4860">
              <a:solidFill>
                <a:srgbClr val="325939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1049313" lvl="1" indent="-524656" algn="just">
              <a:lnSpc>
                <a:spcPts val="6318"/>
              </a:lnSpc>
              <a:buFont typeface="Arial"/>
              <a:buChar char="•"/>
            </a:pPr>
            <a:r>
              <a:rPr lang="en-US" sz="4860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Two MLP heads for separate predictions</a:t>
            </a:r>
          </a:p>
          <a:p>
            <a:pPr algn="just">
              <a:lnSpc>
                <a:spcPts val="6318"/>
              </a:lnSpc>
            </a:pPr>
            <a:endParaRPr lang="en-US" sz="4860">
              <a:solidFill>
                <a:srgbClr val="325939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D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13414440" cy="1371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800"/>
              </a:lnSpc>
              <a:spcBef>
                <a:spcPct val="0"/>
              </a:spcBef>
            </a:pPr>
            <a:r>
              <a:rPr lang="en-US" sz="9000" b="1">
                <a:solidFill>
                  <a:srgbClr val="325939"/>
                </a:solidFill>
                <a:latin typeface="Cardo Bold"/>
                <a:ea typeface="Cardo Bold"/>
                <a:cs typeface="Cardo Bold"/>
                <a:sym typeface="Cardo Bold"/>
              </a:rPr>
              <a:t>Track 2 Architecture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49408" y="2314575"/>
            <a:ext cx="8294592" cy="65962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49"/>
              </a:lnSpc>
            </a:pPr>
            <a:endParaRPr/>
          </a:p>
          <a:p>
            <a:pPr marL="1010036" lvl="1" indent="-505018" algn="l">
              <a:lnSpc>
                <a:spcPts val="6549"/>
              </a:lnSpc>
              <a:buFont typeface="Arial"/>
              <a:buChar char="•"/>
            </a:pPr>
            <a:r>
              <a:rPr lang="en-US" sz="4678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Shared encoder → task-specific heads</a:t>
            </a:r>
          </a:p>
          <a:p>
            <a:pPr marL="1010036" lvl="1" indent="-505018" algn="l">
              <a:lnSpc>
                <a:spcPts val="6549"/>
              </a:lnSpc>
              <a:buFont typeface="Arial"/>
              <a:buChar char="•"/>
            </a:pPr>
            <a:r>
              <a:rPr lang="en-US" sz="4678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CLS token representation</a:t>
            </a:r>
          </a:p>
          <a:p>
            <a:pPr marL="1010036" lvl="1" indent="-505018" algn="l">
              <a:lnSpc>
                <a:spcPts val="6549"/>
              </a:lnSpc>
              <a:buFont typeface="Arial"/>
              <a:buChar char="•"/>
            </a:pPr>
            <a:r>
              <a:rPr lang="en-US" sz="4678">
                <a:solidFill>
                  <a:srgbClr val="325939"/>
                </a:solidFill>
                <a:latin typeface="Open Sauce"/>
                <a:ea typeface="Open Sauce"/>
                <a:cs typeface="Open Sauce"/>
                <a:sym typeface="Open Sauce"/>
              </a:rPr>
              <a:t>Equal-weighted loss training</a:t>
            </a:r>
          </a:p>
          <a:p>
            <a:pPr algn="l">
              <a:lnSpc>
                <a:spcPts val="6549"/>
              </a:lnSpc>
            </a:pPr>
            <a:endParaRPr lang="en-US" sz="4678">
              <a:solidFill>
                <a:srgbClr val="325939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5986210" y="623355"/>
            <a:ext cx="1623999" cy="1623999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B91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88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5986210" y="470409"/>
            <a:ext cx="1954770" cy="1929891"/>
          </a:xfrm>
          <a:custGeom>
            <a:avLst/>
            <a:gdLst/>
            <a:ahLst/>
            <a:cxnLst/>
            <a:rect l="l" t="t" r="r" b="b"/>
            <a:pathLst>
              <a:path w="1954770" h="1929891">
                <a:moveTo>
                  <a:pt x="0" y="0"/>
                </a:moveTo>
                <a:lnTo>
                  <a:pt x="1954769" y="0"/>
                </a:lnTo>
                <a:lnTo>
                  <a:pt x="1954769" y="1929891"/>
                </a:lnTo>
                <a:lnTo>
                  <a:pt x="0" y="1929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Minimalist Clean Gears Green Project Review Corporate Presentation </dc:title>
  <cp:revision>7</cp:revision>
  <dcterms:created xsi:type="dcterms:W3CDTF">2006-08-16T00:00:00Z</dcterms:created>
  <dcterms:modified xsi:type="dcterms:W3CDTF">2025-12-02T17:38:11Z</dcterms:modified>
  <dc:identifier>DAG5Mc5wqF4</dc:identifier>
</cp:coreProperties>
</file>

<file path=docProps/thumbnail.jpeg>
</file>